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70" r:id="rId4"/>
    <p:sldId id="257" r:id="rId5"/>
    <p:sldId id="258" r:id="rId6"/>
    <p:sldId id="260" r:id="rId7"/>
    <p:sldId id="259" r:id="rId8"/>
    <p:sldId id="261" r:id="rId9"/>
    <p:sldId id="263" r:id="rId10"/>
    <p:sldId id="264" r:id="rId11"/>
    <p:sldId id="265" r:id="rId12"/>
    <p:sldId id="266" r:id="rId13"/>
    <p:sldId id="267" r:id="rId14"/>
    <p:sldId id="262" r:id="rId1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438C-8DE8-4984-811A-5155438B2D77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9EEE2-1C20-49D0-A70C-0C125B859C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186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9EEE2-1C20-49D0-A70C-0C125B859CE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59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31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12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78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24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88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04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50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924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108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01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251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F36A9-B082-4B2E-960F-5D3016E455CA}" type="datetimeFigureOut">
              <a:rPr lang="pt-BR" smtClean="0"/>
              <a:t>22/06/2019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F8005-2715-4B8E-A0E3-C250F348A7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916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0B95D5F-F28C-4E38-9F2B-6CEC4D5BAE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64"/>
          <a:stretch/>
        </p:blipFill>
        <p:spPr>
          <a:xfrm>
            <a:off x="0" y="4077072"/>
            <a:ext cx="9144000" cy="27809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1F88BE-F15D-4FAC-9589-11A384BAD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9" y="476672"/>
            <a:ext cx="5561079" cy="367240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159070D-5C1A-4DFA-BD6A-06AD81AD7156}"/>
              </a:ext>
            </a:extLst>
          </p:cNvPr>
          <p:cNvSpPr txBox="1"/>
          <p:nvPr/>
        </p:nvSpPr>
        <p:spPr>
          <a:xfrm>
            <a:off x="6346617" y="1746682"/>
            <a:ext cx="25186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Equipe </a:t>
            </a:r>
            <a:r>
              <a:rPr lang="pt-BR" b="1" i="1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Zuaniffe</a:t>
            </a:r>
            <a:r>
              <a:rPr lang="pt-BR" b="1" i="1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:</a:t>
            </a:r>
            <a:endParaRPr lang="pt-BR" b="1" dirty="0"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  <a:p>
            <a:pPr algn="r"/>
            <a:endParaRPr lang="pt-BR" b="1" dirty="0">
              <a:latin typeface="Roboto" pitchFamily="2" charset="0"/>
              <a:ea typeface="Roboto" pitchFamily="2" charset="0"/>
              <a:cs typeface="Arial" panose="020B0604020202020204" pitchFamily="34" charset="0"/>
            </a:endParaRPr>
          </a:p>
          <a:p>
            <a:pPr algn="r"/>
            <a:r>
              <a:rPr lang="pt-BR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Itamar da Silva Farias </a:t>
            </a:r>
          </a:p>
          <a:p>
            <a:pPr algn="r"/>
            <a:r>
              <a:rPr lang="pt-BR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Joicy</a:t>
            </a:r>
            <a:r>
              <a:rPr lang="pt-BR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dos Santos Silva</a:t>
            </a:r>
          </a:p>
          <a:p>
            <a:pPr algn="r"/>
            <a:r>
              <a:rPr lang="pt-BR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Júlia Fernandes Alves</a:t>
            </a:r>
          </a:p>
          <a:p>
            <a:pPr algn="r"/>
            <a:r>
              <a:rPr lang="pt-BR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Tiago da Silva Araújo</a:t>
            </a:r>
          </a:p>
        </p:txBody>
      </p:sp>
    </p:spTree>
    <p:extLst>
      <p:ext uri="{BB962C8B-B14F-4D97-AF65-F5344CB8AC3E}">
        <p14:creationId xmlns:p14="http://schemas.microsoft.com/office/powerpoint/2010/main" val="3027917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47700" y="260648"/>
            <a:ext cx="61405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/>
              <a:t>Resultados da Avaliação (tabela ou gráficos com os dados do teste)</a:t>
            </a:r>
          </a:p>
        </p:txBody>
      </p:sp>
      <p:sp>
        <p:nvSpPr>
          <p:cNvPr id="6" name="Elipse 5"/>
          <p:cNvSpPr/>
          <p:nvPr/>
        </p:nvSpPr>
        <p:spPr>
          <a:xfrm>
            <a:off x="7524328" y="188640"/>
            <a:ext cx="1440160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Slide 6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01" y="2060848"/>
            <a:ext cx="65607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8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47700" y="260648"/>
            <a:ext cx="61405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/>
              <a:t>Resultados da Avaliação (tabela ou gráficos com os dados do teste)</a:t>
            </a:r>
          </a:p>
        </p:txBody>
      </p:sp>
      <p:sp>
        <p:nvSpPr>
          <p:cNvPr id="6" name="Elipse 5"/>
          <p:cNvSpPr/>
          <p:nvPr/>
        </p:nvSpPr>
        <p:spPr>
          <a:xfrm>
            <a:off x="7524328" y="188640"/>
            <a:ext cx="1440160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Slide 6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04" y="2060848"/>
            <a:ext cx="631652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47700" y="260648"/>
            <a:ext cx="61405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/>
              <a:t>Resultados da Avaliação (tabela ou gráficos com os dados do teste)</a:t>
            </a:r>
          </a:p>
        </p:txBody>
      </p:sp>
      <p:sp>
        <p:nvSpPr>
          <p:cNvPr id="6" name="Elipse 5"/>
          <p:cNvSpPr/>
          <p:nvPr/>
        </p:nvSpPr>
        <p:spPr>
          <a:xfrm>
            <a:off x="7524328" y="188640"/>
            <a:ext cx="1440160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Slide 6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75" y="2068315"/>
            <a:ext cx="6568781" cy="31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47700" y="260648"/>
            <a:ext cx="61405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/>
              <a:t>Resultados da Avaliação (tabela ou gráficos com os dados do teste)</a:t>
            </a:r>
          </a:p>
        </p:txBody>
      </p:sp>
      <p:sp>
        <p:nvSpPr>
          <p:cNvPr id="6" name="Elipse 5"/>
          <p:cNvSpPr/>
          <p:nvPr/>
        </p:nvSpPr>
        <p:spPr>
          <a:xfrm>
            <a:off x="7524328" y="188640"/>
            <a:ext cx="1440160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Slide 6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75" y="2060848"/>
            <a:ext cx="656878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93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O que cada membro da equipe vai fazer em relação a este projeto de jogo após a disciplina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945354"/>
              </p:ext>
            </p:extLst>
          </p:nvPr>
        </p:nvGraphicFramePr>
        <p:xfrm>
          <a:off x="683568" y="1772816"/>
          <a:ext cx="7776864" cy="4637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9278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Julia Alves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Coordenar</a:t>
                      </a:r>
                      <a:r>
                        <a:rPr lang="pt-BR" baseline="0" dirty="0">
                          <a:solidFill>
                            <a:schemeClr val="tx1"/>
                          </a:solidFill>
                        </a:rPr>
                        <a:t> geral, de designer e projeto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278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Tiago </a:t>
                      </a:r>
                      <a:r>
                        <a:rPr lang="pt-BR" b="1" dirty="0" err="1">
                          <a:solidFill>
                            <a:schemeClr val="tx1"/>
                          </a:solidFill>
                        </a:rPr>
                        <a:t>Araujo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Desenvolvimento de narrativa e apoio</a:t>
                      </a:r>
                      <a:r>
                        <a:rPr lang="pt-BR" baseline="0" dirty="0"/>
                        <a:t> de edição geral;</a:t>
                      </a:r>
                      <a:endParaRPr lang="pt-BR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278">
                <a:tc>
                  <a:txBody>
                    <a:bodyPr/>
                    <a:lstStyle/>
                    <a:p>
                      <a:r>
                        <a:rPr lang="pt-BR" b="1" dirty="0" err="1">
                          <a:solidFill>
                            <a:schemeClr val="tx1"/>
                          </a:solidFill>
                        </a:rPr>
                        <a:t>Joicy</a:t>
                      </a:r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 Santos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Desenvolvimento de narrativa e apoio</a:t>
                      </a:r>
                      <a:r>
                        <a:rPr lang="pt-BR" baseline="0" dirty="0"/>
                        <a:t> de edição e </a:t>
                      </a:r>
                      <a:r>
                        <a:rPr lang="pt-BR" baseline="0" dirty="0" err="1"/>
                        <a:t>audios</a:t>
                      </a:r>
                      <a:r>
                        <a:rPr lang="pt-BR" baseline="0" dirty="0"/>
                        <a:t>;</a:t>
                      </a:r>
                      <a:endParaRPr lang="pt-BR" dirty="0"/>
                    </a:p>
                    <a:p>
                      <a:endParaRPr lang="pt-BR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278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Itamar</a:t>
                      </a:r>
                      <a:r>
                        <a:rPr lang="pt-BR" b="1" baseline="0" dirty="0">
                          <a:solidFill>
                            <a:schemeClr val="tx1"/>
                          </a:solidFill>
                        </a:rPr>
                        <a:t> Silva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Apoio logístico, e de desenvolvimento.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7524328" y="188640"/>
            <a:ext cx="1440160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12650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0B95D5F-F28C-4E38-9F2B-6CEC4D5BAE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8"/>
          <a:stretch/>
        </p:blipFill>
        <p:spPr>
          <a:xfrm>
            <a:off x="1" y="5445224"/>
            <a:ext cx="4572000" cy="141277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86E995-B22F-4457-9DE8-38B642120B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7"/>
          <a:stretch/>
        </p:blipFill>
        <p:spPr>
          <a:xfrm>
            <a:off x="4536649" y="5445224"/>
            <a:ext cx="4607351" cy="141277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1F88BE-F15D-4FAC-9589-11A384BADD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6632"/>
            <a:ext cx="1296144" cy="85594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DE92D00-2189-49F4-86A0-97F319FE4916}"/>
              </a:ext>
            </a:extLst>
          </p:cNvPr>
          <p:cNvSpPr txBox="1"/>
          <p:nvPr/>
        </p:nvSpPr>
        <p:spPr>
          <a:xfrm>
            <a:off x="467544" y="387800"/>
            <a:ext cx="186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Roboto Bk" pitchFamily="2" charset="0"/>
                <a:ea typeface="Roboto Bk" pitchFamily="2" charset="0"/>
                <a:cs typeface="Arial" panose="020B0604020202020204" pitchFamily="34" charset="0"/>
              </a:rPr>
              <a:t>Temática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727733-DFE2-4480-9FC9-84E88517E3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82"/>
          <a:stretch/>
        </p:blipFill>
        <p:spPr>
          <a:xfrm rot="21439539">
            <a:off x="23773" y="1124568"/>
            <a:ext cx="6192688" cy="11635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67B885-41A8-4C2D-AA6F-8794B700B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1553">
            <a:off x="2877924" y="2021960"/>
            <a:ext cx="6233623" cy="141277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A56149-AA3D-4936-B9D9-1382147A6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64026">
            <a:off x="26880" y="3600713"/>
            <a:ext cx="6043045" cy="137960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B9B8C6A-E705-479E-A9D2-AA586C64EA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17289">
            <a:off x="6017046" y="3387546"/>
            <a:ext cx="3220032" cy="11098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14B4E5A-B823-49D1-A69F-4F029AE57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52305">
            <a:off x="4867270" y="4582117"/>
            <a:ext cx="4328187" cy="141277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3D8C2B9-9847-4599-BB8C-AF408B83A0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74629">
            <a:off x="19130" y="2429621"/>
            <a:ext cx="2944334" cy="122558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659A048-AA31-44D3-B8E7-64A40880F3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19156">
            <a:off x="-63628" y="5168067"/>
            <a:ext cx="4972948" cy="8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5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0B95D5F-F28C-4E38-9F2B-6CEC4D5BAE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8"/>
          <a:stretch/>
        </p:blipFill>
        <p:spPr>
          <a:xfrm>
            <a:off x="1" y="5445224"/>
            <a:ext cx="4572000" cy="141277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86E995-B22F-4457-9DE8-38B642120B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7"/>
          <a:stretch/>
        </p:blipFill>
        <p:spPr>
          <a:xfrm>
            <a:off x="4536649" y="5445224"/>
            <a:ext cx="4607351" cy="141277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1F88BE-F15D-4FAC-9589-11A384BADD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6632"/>
            <a:ext cx="1296144" cy="85594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DE92D00-2189-49F4-86A0-97F319FE4916}"/>
              </a:ext>
            </a:extLst>
          </p:cNvPr>
          <p:cNvSpPr txBox="1"/>
          <p:nvPr/>
        </p:nvSpPr>
        <p:spPr>
          <a:xfrm>
            <a:off x="467544" y="387800"/>
            <a:ext cx="2614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Roboto Bk" pitchFamily="2" charset="0"/>
                <a:ea typeface="Roboto Bk" pitchFamily="2" charset="0"/>
                <a:cs typeface="Arial" panose="020B0604020202020204" pitchFamily="34" charset="0"/>
              </a:rPr>
              <a:t>Sobre o Jogo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FDE794-8196-4A68-B8D4-CD94C4D11D90}"/>
              </a:ext>
            </a:extLst>
          </p:cNvPr>
          <p:cNvSpPr txBox="1"/>
          <p:nvPr/>
        </p:nvSpPr>
        <p:spPr>
          <a:xfrm>
            <a:off x="467544" y="1282109"/>
            <a:ext cx="82809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Ação e de </a:t>
            </a: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plataforma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;</a:t>
            </a:r>
          </a:p>
          <a:p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Público Alvo: 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adolescentes (maiores de 12 anos);</a:t>
            </a:r>
          </a:p>
          <a:p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Temática Social:</a:t>
            </a:r>
          </a:p>
          <a:p>
            <a:pPr lvl="1"/>
            <a:r>
              <a:rPr lang="pt-BR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O jogo aborda como temática central os vários tipos de preconceitos, utilizando-se de metáforas, o jogo busca sensibilizar o jogador a evitar frases preconceituosas e perceber que a não violência e o uso do amor pode reverter o preconceito de algumas pessoas.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87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505090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/>
              <a:t>Demo do Jogo ou vídeo de uma sessão de jogo</a:t>
            </a:r>
            <a:br>
              <a:rPr lang="pt-BR" dirty="0"/>
            </a:br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7524328" y="188640"/>
            <a:ext cx="1440160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Slide 2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337914"/>
              </p:ext>
            </p:extLst>
          </p:nvPr>
        </p:nvGraphicFramePr>
        <p:xfrm>
          <a:off x="602753" y="2996952"/>
          <a:ext cx="8027558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Objeto de Shell de Gerenciador" showAsIcon="1" r:id="rId3" imgW="2184840" imgH="685800" progId="Package">
                  <p:embed/>
                </p:oleObj>
              </mc:Choice>
              <mc:Fallback>
                <p:oleObj name="Objeto de Shell de Gerenciador" showAsIcon="1" r:id="rId3" imgW="218484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2753" y="2996952"/>
                        <a:ext cx="8027558" cy="2520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14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Estratégica do Jogo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11735"/>
              </p:ext>
            </p:extLst>
          </p:nvPr>
        </p:nvGraphicFramePr>
        <p:xfrm>
          <a:off x="611560" y="1556792"/>
          <a:ext cx="7920880" cy="509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81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</a:rPr>
                        <a:t>Atributos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  <a:ea typeface="Times New Roman"/>
                        </a:rPr>
                        <a:t>Diferenciadores do seu jogo em relação aos concorrentes</a:t>
                      </a:r>
                      <a:endParaRPr lang="pt-BR" sz="28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</a:rPr>
                        <a:t>Chega de preconceito</a:t>
                      </a:r>
                      <a:endParaRPr lang="pt-BR" sz="28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</a:rPr>
                        <a:t>Poder violeta</a:t>
                      </a:r>
                      <a:endParaRPr lang="pt-BR" sz="28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+mn-lt"/>
                          <a:ea typeface="Times New Roman"/>
                        </a:rPr>
                        <a:t>Xô preconceito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4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600" b="1" dirty="0" err="1"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Gamificação</a:t>
                      </a:r>
                      <a:endParaRPr lang="pt-BR" sz="1600" b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Modelo baseado em </a:t>
                      </a:r>
                      <a:r>
                        <a:rPr lang="pt-BR" sz="1400" dirty="0" err="1">
                          <a:effectLst/>
                          <a:latin typeface="Times New Roman"/>
                        </a:rPr>
                        <a:t>quiz</a:t>
                      </a:r>
                      <a:endParaRPr lang="pt-BR" sz="1400" dirty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Modelo </a:t>
                      </a:r>
                      <a:r>
                        <a:rPr lang="pt-BR" sz="1400" dirty="0" err="1">
                          <a:effectLst/>
                          <a:latin typeface="Times New Roman"/>
                        </a:rPr>
                        <a:t>Run</a:t>
                      </a:r>
                      <a:endParaRPr lang="pt-BR" sz="1400" dirty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Modelo plataforma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4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Interação Real</a:t>
                      </a:r>
                      <a:endParaRPr lang="pt-BR" sz="1600" b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Apresenta simulações de situações corriqueiras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effectLst/>
                          <a:latin typeface="Times New Roman"/>
                        </a:rPr>
                        <a:t>Apresenta </a:t>
                      </a:r>
                      <a:r>
                        <a:rPr lang="pt-BR" sz="1400" dirty="0" err="1">
                          <a:effectLst/>
                          <a:latin typeface="Times New Roman"/>
                        </a:rPr>
                        <a:t>simulaçõesde</a:t>
                      </a:r>
                      <a:r>
                        <a:rPr lang="pt-BR" sz="1400" dirty="0">
                          <a:effectLst/>
                          <a:latin typeface="Times New Roman"/>
                        </a:rPr>
                        <a:t> situações corriqueiras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Apresentação de</a:t>
                      </a:r>
                      <a:r>
                        <a:rPr lang="pt-BR" sz="1400" baseline="0" dirty="0">
                          <a:effectLst/>
                          <a:latin typeface="Times New Roman"/>
                        </a:rPr>
                        <a:t> noticias reais em jornais</a:t>
                      </a:r>
                      <a:endParaRPr lang="pt-BR" sz="1400" dirty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44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Mídias</a:t>
                      </a:r>
                      <a:r>
                        <a:rPr lang="pt-BR" sz="1600" b="1" baseline="0" dirty="0"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Sociais</a:t>
                      </a:r>
                      <a:endParaRPr lang="pt-BR" sz="1600" b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Não</a:t>
                      </a:r>
                      <a:r>
                        <a:rPr lang="pt-BR" sz="1400" baseline="0" dirty="0">
                          <a:effectLst/>
                          <a:latin typeface="Times New Roman"/>
                        </a:rPr>
                        <a:t> foi observado utilização</a:t>
                      </a:r>
                      <a:endParaRPr lang="pt-BR" sz="1400" dirty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effectLst/>
                          <a:latin typeface="Times New Roman"/>
                        </a:rPr>
                        <a:t>Não</a:t>
                      </a:r>
                      <a:r>
                        <a:rPr lang="pt-BR" sz="1400" baseline="0" dirty="0">
                          <a:effectLst/>
                          <a:latin typeface="Times New Roman"/>
                        </a:rPr>
                        <a:t> foi observado utilização</a:t>
                      </a:r>
                      <a:endParaRPr lang="pt-BR" sz="1400" dirty="0">
                        <a:effectLst/>
                        <a:latin typeface="Times New Roman"/>
                      </a:endParaRPr>
                    </a:p>
                    <a:p>
                      <a:pPr algn="l"/>
                      <a:endParaRPr lang="pt-BR" sz="1400" dirty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Interação entre </a:t>
                      </a:r>
                      <a:r>
                        <a:rPr lang="pt-BR" sz="1400" dirty="0" err="1">
                          <a:effectLst/>
                          <a:latin typeface="Times New Roman"/>
                        </a:rPr>
                        <a:t>usuarios</a:t>
                      </a:r>
                      <a:r>
                        <a:rPr lang="pt-BR" sz="1400" dirty="0">
                          <a:effectLst/>
                          <a:latin typeface="Times New Roman"/>
                        </a:rPr>
                        <a:t> em </a:t>
                      </a:r>
                      <a:r>
                        <a:rPr lang="pt-BR" sz="1400" dirty="0" err="1">
                          <a:effectLst/>
                          <a:latin typeface="Times New Roman"/>
                        </a:rPr>
                        <a:t>foruns</a:t>
                      </a:r>
                      <a:endParaRPr lang="pt-BR" sz="1400" dirty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44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Abordagem</a:t>
                      </a:r>
                      <a:r>
                        <a:rPr lang="pt-BR" sz="1600" b="1" baseline="0" dirty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da temática</a:t>
                      </a:r>
                      <a:endParaRPr lang="pt-BR" sz="1600" b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Subdivisão em tipos distintos de preconceitos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Tema único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Abordagem em formas de temas </a:t>
                      </a:r>
                      <a:r>
                        <a:rPr lang="pt-BR" sz="1400" dirty="0" err="1">
                          <a:effectLst/>
                          <a:latin typeface="Times New Roman"/>
                        </a:rPr>
                        <a:t>unicos</a:t>
                      </a:r>
                      <a:r>
                        <a:rPr lang="pt-BR" sz="1400" dirty="0">
                          <a:effectLst/>
                          <a:latin typeface="Times New Roman"/>
                        </a:rPr>
                        <a:t> para cada fase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44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Aplicabilidade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Narrativas genéricas</a:t>
                      </a:r>
                      <a:r>
                        <a:rPr lang="pt-BR" sz="1400" baseline="0" dirty="0">
                          <a:effectLst/>
                          <a:latin typeface="Times New Roman"/>
                        </a:rPr>
                        <a:t> infanto-juvenil</a:t>
                      </a:r>
                      <a:endParaRPr lang="pt-BR" sz="1400" dirty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Modelo em plataforma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  <a:latin typeface="Times New Roman"/>
                        </a:rPr>
                        <a:t>Uso educativo para</a:t>
                      </a:r>
                      <a:r>
                        <a:rPr lang="pt-BR" sz="1400" baseline="0" dirty="0">
                          <a:effectLst/>
                          <a:latin typeface="Times New Roman"/>
                        </a:rPr>
                        <a:t> público a partir de 11 anos em atividades escolares</a:t>
                      </a:r>
                      <a:endParaRPr lang="pt-BR" sz="1400" dirty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7524328" y="188640"/>
            <a:ext cx="1440160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64895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Canvas</a:t>
            </a:r>
            <a:r>
              <a:rPr lang="pt-BR" dirty="0"/>
              <a:t> do Game Design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137078"/>
              </p:ext>
            </p:extLst>
          </p:nvPr>
        </p:nvGraphicFramePr>
        <p:xfrm>
          <a:off x="395536" y="908720"/>
          <a:ext cx="8352928" cy="5645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63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Elementos</a:t>
                      </a:r>
                      <a:r>
                        <a:rPr lang="pt-BR" sz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  da </a:t>
                      </a:r>
                      <a:r>
                        <a:rPr lang="pt-BR" sz="120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Gamificação</a:t>
                      </a:r>
                      <a:r>
                        <a:rPr lang="pt-BR" sz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 do seu </a:t>
                      </a:r>
                      <a:r>
                        <a:rPr lang="pt-BR" sz="1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jogo (retirado do  kit The 35 </a:t>
                      </a:r>
                      <a:r>
                        <a:rPr lang="pt-BR" sz="110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Gamification</a:t>
                      </a:r>
                      <a:r>
                        <a:rPr lang="pt-BR" sz="1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 </a:t>
                      </a:r>
                      <a:r>
                        <a:rPr lang="pt-BR" sz="110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Mechanics</a:t>
                      </a:r>
                      <a:r>
                        <a:rPr lang="pt-BR" sz="1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 </a:t>
                      </a:r>
                      <a:r>
                        <a:rPr lang="pt-BR" sz="110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ToolKit</a:t>
                      </a:r>
                      <a:r>
                        <a:rPr lang="pt-BR" sz="1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 disponível no oráculo) ou inventado por você </a:t>
                      </a:r>
                      <a:endParaRPr lang="pt-BR" sz="11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Sensibilizar a população para as dificuldades vividas por pessoas vítimas de violência e preconceito</a:t>
                      </a:r>
                      <a:endParaRPr lang="pt-B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Motivar as pessoas ao reconhecimento e valorização da diversidade e para o respeito;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Incentivar as pessoas a lutarem por cidades mais inclusivas, seguras e justas</a:t>
                      </a:r>
                      <a:endParaRPr lang="pt-BR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pt-BR" sz="12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</a:rPr>
                        <a:t>Incentivar a interação em grupos e fóruns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42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Arial"/>
                          <a:ea typeface="Calibri"/>
                        </a:rPr>
                        <a:t>Narrativa</a:t>
                      </a: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Arial"/>
                          <a:ea typeface="Times New Roman"/>
                        </a:rPr>
                        <a:t>(Uso de Metáfora de um monstro gerador de preconceito: representação de fontes de preconceito)</a:t>
                      </a:r>
                      <a:endParaRPr lang="pt-B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  <a:cs typeface="+mn-cs"/>
                        </a:rPr>
                        <a:t>Levar a entender a existência dos preconceitos, sobretudo os preconceitos velados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Entender que todos estão expostos aos preconceitos e seus</a:t>
                      </a:r>
                      <a:r>
                        <a:rPr lang="pt-BR" sz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efeitos danosos</a:t>
                      </a:r>
                      <a:endParaRPr lang="pt-BR" sz="12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  <a:cs typeface="+mn-cs"/>
                        </a:rPr>
                        <a:t>Utilização de manchetes reais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42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Arial"/>
                          <a:ea typeface="Calibri"/>
                        </a:rPr>
                        <a:t>Recompensas</a:t>
                      </a:r>
                      <a:r>
                        <a:rPr lang="pt-BR" sz="1200" baseline="0" dirty="0">
                          <a:effectLst/>
                          <a:latin typeface="Arial"/>
                          <a:ea typeface="Calibri"/>
                        </a:rPr>
                        <a:t> </a:t>
                      </a:r>
                      <a:r>
                        <a:rPr lang="pt-BR" sz="1200" dirty="0">
                          <a:effectLst/>
                          <a:latin typeface="Arial"/>
                          <a:ea typeface="Calibri"/>
                        </a:rPr>
                        <a:t>Fixas e variáveis</a:t>
                      </a:r>
                      <a:endParaRPr lang="pt-B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Buscar por</a:t>
                      </a:r>
                      <a:r>
                        <a:rPr lang="pt-BR" sz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recompensas distintas com outras situações pouco percebidas</a:t>
                      </a:r>
                      <a:endParaRPr lang="pt-BR" sz="12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Recompensas de Participação 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442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Arial"/>
                          <a:ea typeface="Calibri"/>
                        </a:rPr>
                        <a:t>temas</a:t>
                      </a:r>
                      <a:endParaRPr lang="pt-B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Trabalhar</a:t>
                      </a:r>
                      <a:r>
                        <a:rPr lang="pt-BR" sz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as temáticas separadamente, de forma a incentivar o reconhecimento nos próprios preconceitos </a:t>
                      </a:r>
                      <a:endParaRPr lang="pt-BR" sz="12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Levar os</a:t>
                      </a:r>
                      <a:r>
                        <a:rPr lang="pt-BR" sz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usuários a pensarem para além dos preconceitos que estão habituados, </a:t>
                      </a:r>
                      <a:endParaRPr lang="pt-BR" sz="12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Aprofundar</a:t>
                      </a:r>
                      <a:r>
                        <a:rPr lang="pt-BR" sz="12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discussão sobre os preconceitos e a troca de experiências </a:t>
                      </a:r>
                      <a:endParaRPr lang="pt-B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442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Arial"/>
                          <a:ea typeface="Calibri"/>
                        </a:rPr>
                        <a:t>Plataformas </a:t>
                      </a:r>
                      <a:endParaRPr lang="pt-B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Abrir</a:t>
                      </a:r>
                      <a:r>
                        <a:rPr lang="pt-BR" sz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a diversas plataformas de forma a disseminar maior acessibilidade</a:t>
                      </a:r>
                      <a:endParaRPr lang="pt-BR" sz="12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Buscar a massificação da aplicação para o trabalho contra o preconceito e a não violência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Possibilidade de buscar mais conhecimentos e acesso a serviços de apoio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442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  <a:latin typeface="Times New Roman"/>
                          <a:ea typeface="Times New Roman"/>
                        </a:rPr>
                        <a:t>Uso de não violência na transformação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7524328" y="188640"/>
            <a:ext cx="1440160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07537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121196"/>
            <a:ext cx="7272808" cy="1103292"/>
          </a:xfrm>
        </p:spPr>
        <p:txBody>
          <a:bodyPr>
            <a:noAutofit/>
          </a:bodyPr>
          <a:lstStyle/>
          <a:p>
            <a:pPr algn="l"/>
            <a:r>
              <a:rPr lang="pt-BR" sz="2800" dirty="0"/>
              <a:t>Formulário aplicado para </a:t>
            </a:r>
            <a:r>
              <a:rPr lang="pt-BR" sz="2800" dirty="0" err="1"/>
              <a:t>avaliar-testar</a:t>
            </a:r>
            <a:r>
              <a:rPr lang="pt-BR" sz="2800" dirty="0"/>
              <a:t> os objetivos definidos no </a:t>
            </a:r>
            <a:r>
              <a:rPr lang="pt-BR" sz="2800" dirty="0" err="1"/>
              <a:t>Canvas</a:t>
            </a:r>
            <a:r>
              <a:rPr lang="pt-BR" sz="2800" dirty="0"/>
              <a:t> </a:t>
            </a:r>
            <a:r>
              <a:rPr lang="pt-BR" sz="1800" dirty="0"/>
              <a:t>(editar o exemplo abaixo disponível em </a:t>
            </a:r>
            <a:r>
              <a:rPr lang="pt-BR" sz="1800" dirty="0" err="1"/>
              <a:t>doc</a:t>
            </a:r>
            <a:r>
              <a:rPr lang="pt-BR" sz="1800" dirty="0"/>
              <a:t> no </a:t>
            </a:r>
            <a:r>
              <a:rPr lang="pt-BR" sz="1800" dirty="0" err="1"/>
              <a:t>Glocks</a:t>
            </a:r>
            <a:r>
              <a:rPr lang="pt-BR" sz="1800" dirty="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24488"/>
            <a:ext cx="7282949" cy="558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lipse 10"/>
          <p:cNvSpPr/>
          <p:nvPr/>
        </p:nvSpPr>
        <p:spPr>
          <a:xfrm>
            <a:off x="7524328" y="188640"/>
            <a:ext cx="1440160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82181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47700" y="260648"/>
            <a:ext cx="61405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/>
              <a:t>Resultados da Avaliação (tabela ou gráficos com os dados do teste)</a:t>
            </a:r>
          </a:p>
        </p:txBody>
      </p:sp>
      <p:sp>
        <p:nvSpPr>
          <p:cNvPr id="6" name="Elipse 5"/>
          <p:cNvSpPr/>
          <p:nvPr/>
        </p:nvSpPr>
        <p:spPr>
          <a:xfrm>
            <a:off x="7524328" y="188640"/>
            <a:ext cx="1440160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Slide 6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75" y="2060848"/>
            <a:ext cx="656878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2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47700" y="260648"/>
            <a:ext cx="61405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/>
              <a:t>Resultados da Avaliação (tabela ou gráficos com os dados do teste)</a:t>
            </a:r>
          </a:p>
        </p:txBody>
      </p:sp>
      <p:sp>
        <p:nvSpPr>
          <p:cNvPr id="6" name="Elipse 5"/>
          <p:cNvSpPr/>
          <p:nvPr/>
        </p:nvSpPr>
        <p:spPr>
          <a:xfrm>
            <a:off x="7524328" y="188640"/>
            <a:ext cx="1440160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Slide 6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10" y="2060848"/>
            <a:ext cx="614811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706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3629</TotalTime>
  <Words>593</Words>
  <Application>Microsoft Office PowerPoint</Application>
  <PresentationFormat>Apresentação na tela (4:3)</PresentationFormat>
  <Paragraphs>92</Paragraphs>
  <Slides>14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Calibri</vt:lpstr>
      <vt:lpstr>Roboto</vt:lpstr>
      <vt:lpstr>Roboto Bk</vt:lpstr>
      <vt:lpstr>Times New Roman</vt:lpstr>
      <vt:lpstr>Tema do Office</vt:lpstr>
      <vt:lpstr>Objeto de Shell de Gerenciador</vt:lpstr>
      <vt:lpstr>Apresentação do PowerPoint</vt:lpstr>
      <vt:lpstr>Apresentação do PowerPoint</vt:lpstr>
      <vt:lpstr>Apresentação do PowerPoint</vt:lpstr>
      <vt:lpstr>Demo do Jogo ou vídeo de uma sessão de jogo </vt:lpstr>
      <vt:lpstr>Análise Estratégica do Jogo</vt:lpstr>
      <vt:lpstr>Canvas do Game Design</vt:lpstr>
      <vt:lpstr>Formulário aplicado para avaliar-testar os objetivos definidos no Canvas (editar o exemplo abaixo disponível em doc no Glocks)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cada membro da equipe vai fazer em relação a este projeto de jogo após a disciplina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</dc:creator>
  <cp:lastModifiedBy>Júlia Fernandes</cp:lastModifiedBy>
  <cp:revision>39</cp:revision>
  <dcterms:created xsi:type="dcterms:W3CDTF">2017-08-25T11:17:22Z</dcterms:created>
  <dcterms:modified xsi:type="dcterms:W3CDTF">2019-06-25T06:51:09Z</dcterms:modified>
</cp:coreProperties>
</file>